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5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216" y="31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presProps" Target="presProps.xml"  /><Relationship Id="rId12" Type="http://schemas.openxmlformats.org/officeDocument/2006/relationships/viewProps" Target="viewProps.xml"  /><Relationship Id="rId13" Type="http://schemas.openxmlformats.org/officeDocument/2006/relationships/theme" Target="theme/theme1.xml"  /><Relationship Id="rId14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282F153-3F37-0F45-9E97-73ACFA13230C}" type="datetime1">
              <a:rPr lang="en-US"/>
              <a:pPr lvl="0">
                <a:defRPr/>
              </a:pPr>
              <a:t>11/12/2024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E5E9CC1-C706-0F49-92D6-E571CC5EEA8F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image" Target="../media/image1.png"  /><Relationship Id="rId2" Type="http://schemas.openxmlformats.org/officeDocument/2006/relationships/image" Target="../media/image2.png"  /><Relationship Id="rId3" Type="http://schemas.openxmlformats.org/officeDocument/2006/relationships/hyperlink" Target="https://gamma.app/?utm_source=made-with-gamma" TargetMode="External" /><Relationship Id="rId4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image" Target="../media/image3.png"  /><Relationship Id="rId2" Type="http://schemas.openxmlformats.org/officeDocument/2006/relationships/image" Target="../media/image4.png"  /><Relationship Id="rId3" Type="http://schemas.openxmlformats.org/officeDocument/2006/relationships/hyperlink" Target="https://gamma.app/?utm_source=made-with-gamma" TargetMode="External" /><Relationship Id="rId4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image" Target="../media/image5.png"  /><Relationship Id="rId2" Type="http://schemas.openxmlformats.org/officeDocument/2006/relationships/image" Target="../media/image6.png"  /><Relationship Id="rId3" Type="http://schemas.openxmlformats.org/officeDocument/2006/relationships/hyperlink" Target="https://gamma.app/?utm_source=made-with-gamma" TargetMode="External" /><Relationship Id="rId4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image" Target="../media/image7.png"  /><Relationship Id="rId2" Type="http://schemas.openxmlformats.org/officeDocument/2006/relationships/image" Target="../media/image8.png"  /><Relationship Id="rId3" Type="http://schemas.openxmlformats.org/officeDocument/2006/relationships/hyperlink" Target="https://gamma.app/?utm_source=made-with-gamma" TargetMode="External" /><Relationship Id="rId4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image" Target="../media/image9.png"  /><Relationship Id="rId2" Type="http://schemas.openxmlformats.org/officeDocument/2006/relationships/image" Target="../media/image10.png"  /><Relationship Id="rId3" Type="http://schemas.openxmlformats.org/officeDocument/2006/relationships/hyperlink" Target="https://gamma.app/?utm_source=made-with-gamma" TargetMode="External" /><Relationship Id="rId4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image" Target="../media/image11.png"  /><Relationship Id="rId2" Type="http://schemas.openxmlformats.org/officeDocument/2006/relationships/image" Target="../media/image12.png"  /><Relationship Id="rId3" Type="http://schemas.openxmlformats.org/officeDocument/2006/relationships/hyperlink" Target="https://gamma.app/?utm_source=made-with-gamma" TargetMode="External" /><Relationship Id="rId4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image" Target="../media/image13.png"  /><Relationship Id="rId2" Type="http://schemas.openxmlformats.org/officeDocument/2006/relationships/image" Target="../media/image14.png"  /><Relationship Id="rId3" Type="http://schemas.openxmlformats.org/officeDocument/2006/relationships/hyperlink" Target="https://gamma.app/?utm_source=made-with-gamma" TargetMode="External" /><Relationship Id="rId4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image" Target="../media/image15.png"  /><Relationship Id="rId2" Type="http://schemas.openxmlformats.org/officeDocument/2006/relationships/image" Target="../media/image16.png"  /><Relationship Id="rId3" Type="http://schemas.openxmlformats.org/officeDocument/2006/relationships/hyperlink" Target="https://gamma.app/?utm_source=made-with-gamma" TargetMode="External" /><Relationship Id="rId4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7.png"  /><Relationship Id="rId4" Type="http://schemas.openxmlformats.org/officeDocument/2006/relationships/image" Target="../media/image18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image" Target="../media/image19.png"  /><Relationship Id="rId2" Type="http://schemas.openxmlformats.org/officeDocument/2006/relationships/image" Target="../media/image20.png"  /><Relationship Id="rId3" Type="http://schemas.openxmlformats.org/officeDocument/2006/relationships/slideLayout" Target="../slideLayouts/slideLayout3.xml"  /><Relationship Id="rId4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image" Target="../media/image21.png"  /><Relationship Id="rId2" Type="http://schemas.openxmlformats.org/officeDocument/2006/relationships/slideLayout" Target="../slideLayouts/slideLayout4.xml"  /><Relationship Id="rId3" Type="http://schemas.openxmlformats.org/officeDocument/2006/relationships/notesSlide" Target="../notesSlides/notesSlide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image" Target="../media/image22.png"  /><Relationship Id="rId2" Type="http://schemas.openxmlformats.org/officeDocument/2006/relationships/slideLayout" Target="../slideLayouts/slideLayout5.xml"  /><Relationship Id="rId3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image" Target="../media/image23.png"  /><Relationship Id="rId2" Type="http://schemas.openxmlformats.org/officeDocument/2006/relationships/image" Target="../media/image24.png"  /><Relationship Id="rId3" Type="http://schemas.openxmlformats.org/officeDocument/2006/relationships/image" Target="../media/image25.png"  /><Relationship Id="rId4" Type="http://schemas.openxmlformats.org/officeDocument/2006/relationships/image" Target="../media/image26.png"  /><Relationship Id="rId5" Type="http://schemas.openxmlformats.org/officeDocument/2006/relationships/image" Target="../media/image27.png"  /><Relationship Id="rId6" Type="http://schemas.openxmlformats.org/officeDocument/2006/relationships/slideLayout" Target="../slideLayouts/slideLayout6.xml"  /><Relationship Id="rId7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image" Target="../media/image28.png"  /><Relationship Id="rId2" Type="http://schemas.openxmlformats.org/officeDocument/2006/relationships/image" Target="../media/image29.png"  /><Relationship Id="rId3" Type="http://schemas.openxmlformats.org/officeDocument/2006/relationships/image" Target="../media/image30.png"  /><Relationship Id="rId4" Type="http://schemas.openxmlformats.org/officeDocument/2006/relationships/image" Target="../media/image31.png"  /><Relationship Id="rId5" Type="http://schemas.openxmlformats.org/officeDocument/2006/relationships/image" Target="../media/image32.png"  /><Relationship Id="rId6" Type="http://schemas.openxmlformats.org/officeDocument/2006/relationships/slideLayout" Target="../slideLayouts/slideLayout7.xml"  /><Relationship Id="rId7" Type="http://schemas.openxmlformats.org/officeDocument/2006/relationships/notesSlide" Target="../notesSlides/notesSlide6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image" Target="../media/image33.png"  /><Relationship Id="rId2" Type="http://schemas.openxmlformats.org/officeDocument/2006/relationships/slideLayout" Target="../slideLayouts/slideLayout9.xml"  /><Relationship Id="rId3" Type="http://schemas.openxmlformats.org/officeDocument/2006/relationships/notesSlide" Target="../notesSlides/notesSlide8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14732"/>
            <a:ext cx="7556421" cy="102703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>
              <a:lnSpc>
                <a:spcPts val="8050"/>
              </a:lnSpc>
              <a:buNone/>
              <a:defRPr/>
            </a:pPr>
            <a:r>
              <a:rPr lang="en-US" sz="6450" b="1">
                <a:solidFill>
                  <a:srgbClr val="000000"/>
                </a:solidFill>
                <a:latin typeface="Petrona Bold"/>
                <a:ea typeface="Petrona Bold"/>
                <a:cs typeface="Petrona Bold"/>
              </a:rPr>
              <a:t>Node.js란 무엇인가?</a:t>
            </a:r>
            <a:endParaRPr lang="en-US" sz="6450"/>
          </a:p>
        </p:txBody>
      </p:sp>
      <p:sp>
        <p:nvSpPr>
          <p:cNvPr id="4" name="Text 1"/>
          <p:cNvSpPr/>
          <p:nvPr/>
        </p:nvSpPr>
        <p:spPr>
          <a:xfrm>
            <a:off x="6280190" y="39819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JavaScript 기반의 오픈 소스 서버 사이드 런타임 환경</a:t>
            </a:r>
            <a:endParaRPr lang="en-US" sz="1750"/>
          </a:p>
        </p:txBody>
      </p:sp>
      <p:sp>
        <p:nvSpPr>
          <p:cNvPr id="5" name="Text 2"/>
          <p:cNvSpPr/>
          <p:nvPr/>
        </p:nvSpPr>
        <p:spPr>
          <a:xfrm>
            <a:off x="6280190" y="459998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웹 서버 및 네트워크 애플리케이션 개발에 사용</a:t>
            </a:r>
            <a:endParaRPr lang="en-US" sz="1750"/>
          </a:p>
        </p:txBody>
      </p:sp>
      <p:sp>
        <p:nvSpPr>
          <p:cNvPr id="6" name="Shape 3"/>
          <p:cNvSpPr/>
          <p:nvPr/>
        </p:nvSpPr>
        <p:spPr>
          <a:xfrm>
            <a:off x="6280190" y="523494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 anchor="ctr"/>
          <a:p>
            <a:pPr algn="ctr">
              <a:defRPr/>
            </a:pPr>
            <a:endParaRPr lang="ko-KR" alt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287810" y="5242560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56440" y="5218033"/>
            <a:ext cx="2394631" cy="873085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indent="0" algn="l">
              <a:lnSpc>
                <a:spcPts val="3100"/>
              </a:lnSpc>
              <a:buNone/>
              <a:defRPr/>
            </a:pPr>
            <a:r>
              <a:rPr lang="en-US" sz="2200" b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작성자: </a:t>
            </a:r>
            <a:r>
              <a:rPr lang="ko-KR" altLang="en-US" sz="2200" b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최원욱</a:t>
            </a:r>
            <a:endParaRPr lang="ko-KR" altLang="en-US" sz="2200" b="1">
              <a:solidFill>
                <a:srgbClr val="272525"/>
              </a:solidFill>
              <a:latin typeface="Inter Bold"/>
              <a:ea typeface="Inter Bold"/>
              <a:cs typeface="Inter Bold"/>
            </a:endParaRPr>
          </a:p>
          <a:p>
            <a:pPr marL="0" indent="0" algn="l">
              <a:lnSpc>
                <a:spcPts val="3100"/>
              </a:lnSpc>
              <a:buNone/>
              <a:defRPr/>
            </a:pPr>
            <a:r>
              <a:rPr lang="ko-KR" altLang="en-US" sz="2200" b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학번</a:t>
            </a:r>
            <a:r>
              <a:rPr lang="en-US" altLang="ko-KR" sz="2200" b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:</a:t>
            </a:r>
            <a:r>
              <a:rPr lang="ko-KR" altLang="en-US" sz="2200" b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 </a:t>
            </a:r>
            <a:r>
              <a:rPr lang="en-US" altLang="ko-KR" sz="2200" b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2020575068</a:t>
            </a:r>
            <a:endParaRPr lang="en-US" altLang="ko-KR" sz="2200" b="1">
              <a:solidFill>
                <a:srgbClr val="272525"/>
              </a:solidFill>
              <a:latin typeface="Inter Bold"/>
              <a:ea typeface="Inter Bold"/>
              <a:cs typeface="Inter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26162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593" y="262533"/>
            <a:ext cx="2101096" cy="210109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35330" y="3204805"/>
            <a:ext cx="6309479" cy="689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Node.js의 등장 배경과 특징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735330" y="4209217"/>
            <a:ext cx="13159740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 애플리케이션 개발의 비동기 I/O 처리 필요성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735330" y="4781788"/>
            <a:ext cx="13159740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높은 성능과 확장성을 제공</a:t>
            </a:r>
            <a:endParaRPr lang="en-US" sz="1650" dirty="0"/>
          </a:p>
        </p:txBody>
      </p:sp>
      <p:sp>
        <p:nvSpPr>
          <p:cNvPr id="7" name="Shape 3"/>
          <p:cNvSpPr/>
          <p:nvPr/>
        </p:nvSpPr>
        <p:spPr>
          <a:xfrm>
            <a:off x="735330" y="5590699"/>
            <a:ext cx="472678" cy="472678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00827" y="5661541"/>
            <a:ext cx="141565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600" dirty="0"/>
          </a:p>
        </p:txBody>
      </p:sp>
      <p:sp>
        <p:nvSpPr>
          <p:cNvPr id="9" name="Text 5"/>
          <p:cNvSpPr/>
          <p:nvPr/>
        </p:nvSpPr>
        <p:spPr>
          <a:xfrm>
            <a:off x="1418034" y="5590699"/>
            <a:ext cx="2757488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단일 스레드 이벤트 루프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1418034" y="6061353"/>
            <a:ext cx="5792153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비동기 방식으로 다량의 요청 처리 가능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7420213" y="5590699"/>
            <a:ext cx="472678" cy="472678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562731" y="5661541"/>
            <a:ext cx="187643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9"/>
          <p:cNvSpPr/>
          <p:nvPr/>
        </p:nvSpPr>
        <p:spPr>
          <a:xfrm>
            <a:off x="8102918" y="5590699"/>
            <a:ext cx="2757488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패키지 관리 시스템</a:t>
            </a:r>
            <a:endParaRPr lang="en-US" sz="2150" dirty="0"/>
          </a:p>
        </p:txBody>
      </p:sp>
      <p:sp>
        <p:nvSpPr>
          <p:cNvPr id="14" name="Text 10"/>
          <p:cNvSpPr/>
          <p:nvPr/>
        </p:nvSpPr>
        <p:spPr>
          <a:xfrm>
            <a:off x="8102918" y="6061353"/>
            <a:ext cx="5792153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npm(Node Package Manager)을 통한 모듈 관리</a:t>
            </a:r>
            <a:endParaRPr lang="en-US" sz="1650" dirty="0"/>
          </a:p>
        </p:txBody>
      </p:sp>
      <p:sp>
        <p:nvSpPr>
          <p:cNvPr id="15" name="Shape 11"/>
          <p:cNvSpPr/>
          <p:nvPr/>
        </p:nvSpPr>
        <p:spPr>
          <a:xfrm>
            <a:off x="735330" y="6843951"/>
            <a:ext cx="472678" cy="472678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877967" y="6914793"/>
            <a:ext cx="187285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600" dirty="0"/>
          </a:p>
        </p:txBody>
      </p:sp>
      <p:sp>
        <p:nvSpPr>
          <p:cNvPr id="17" name="Text 13"/>
          <p:cNvSpPr/>
          <p:nvPr/>
        </p:nvSpPr>
        <p:spPr>
          <a:xfrm>
            <a:off x="1418034" y="6843951"/>
            <a:ext cx="2757488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대규모 커뮤니티 지원</a:t>
            </a:r>
            <a:endParaRPr lang="en-US" sz="2150" dirty="0"/>
          </a:p>
        </p:txBody>
      </p:sp>
      <p:sp>
        <p:nvSpPr>
          <p:cNvPr id="18" name="Text 14"/>
          <p:cNvSpPr/>
          <p:nvPr/>
        </p:nvSpPr>
        <p:spPr>
          <a:xfrm>
            <a:off x="1418034" y="7314605"/>
            <a:ext cx="5792153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활발한 개발자 커뮤니티와 풍부한 라이브러리</a:t>
            </a:r>
            <a:endParaRPr lang="en-US" sz="1650" dirty="0"/>
          </a:p>
        </p:txBody>
      </p:sp>
      <p:sp>
        <p:nvSpPr>
          <p:cNvPr id="19" name="Shape 15"/>
          <p:cNvSpPr/>
          <p:nvPr/>
        </p:nvSpPr>
        <p:spPr>
          <a:xfrm>
            <a:off x="7420213" y="6843951"/>
            <a:ext cx="472678" cy="472678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567374" y="6914793"/>
            <a:ext cx="178356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600" dirty="0"/>
          </a:p>
        </p:txBody>
      </p:sp>
      <p:sp>
        <p:nvSpPr>
          <p:cNvPr id="21" name="Text 17"/>
          <p:cNvSpPr/>
          <p:nvPr/>
        </p:nvSpPr>
        <p:spPr>
          <a:xfrm>
            <a:off x="8102918" y="6843951"/>
            <a:ext cx="2757488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다양한 플랫폼 지원</a:t>
            </a:r>
            <a:endParaRPr lang="en-US" sz="2150" dirty="0"/>
          </a:p>
        </p:txBody>
      </p:sp>
      <p:sp>
        <p:nvSpPr>
          <p:cNvPr id="22" name="Text 18"/>
          <p:cNvSpPr/>
          <p:nvPr/>
        </p:nvSpPr>
        <p:spPr>
          <a:xfrm>
            <a:off x="8102918" y="7314605"/>
            <a:ext cx="5792153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Windows, Linux, macOS 등 다양한 운영 체제 지원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7474" y="587812"/>
            <a:ext cx="7649051" cy="1401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Node.js의 비동기 I/O와 이벤트 기반 모델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47474" y="2309693"/>
            <a:ext cx="76490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비동기 I/O 방식을 통해 동시에 여러 요청 처리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47474" y="2891671"/>
            <a:ext cx="76490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이벤트 루프를 사용하여 비동기 작업 관리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1052513" y="3473648"/>
            <a:ext cx="30480" cy="4168140"/>
          </a:xfrm>
          <a:prstGeom prst="roundRect">
            <a:avLst>
              <a:gd name="adj" fmla="val 294301"/>
            </a:avLst>
          </a:prstGeom>
          <a:solidFill>
            <a:srgbClr val="B2D4E5"/>
          </a:solidFill>
          <a:ln/>
        </p:spPr>
      </p:sp>
      <p:sp>
        <p:nvSpPr>
          <p:cNvPr id="7" name="Shape 4"/>
          <p:cNvSpPr/>
          <p:nvPr/>
        </p:nvSpPr>
        <p:spPr>
          <a:xfrm>
            <a:off x="1277541" y="3938945"/>
            <a:ext cx="747474" cy="30480"/>
          </a:xfrm>
          <a:prstGeom prst="roundRect">
            <a:avLst>
              <a:gd name="adj" fmla="val 294301"/>
            </a:avLst>
          </a:prstGeom>
          <a:solidFill>
            <a:srgbClr val="B2D4E5"/>
          </a:solidFill>
          <a:ln/>
        </p:spPr>
      </p:sp>
      <p:sp>
        <p:nvSpPr>
          <p:cNvPr id="8" name="Shape 5"/>
          <p:cNvSpPr/>
          <p:nvPr/>
        </p:nvSpPr>
        <p:spPr>
          <a:xfrm>
            <a:off x="827484" y="3713917"/>
            <a:ext cx="480536" cy="480536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95720" y="3785949"/>
            <a:ext cx="143947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2242423" y="3687128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요청 수신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2242423" y="4165521"/>
            <a:ext cx="6154103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클라이언트에서 요청이 들어오면 이벤트 루프에 등록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1277541" y="5399484"/>
            <a:ext cx="747474" cy="30480"/>
          </a:xfrm>
          <a:prstGeom prst="roundRect">
            <a:avLst>
              <a:gd name="adj" fmla="val 294301"/>
            </a:avLst>
          </a:prstGeom>
          <a:solidFill>
            <a:srgbClr val="B2D4E5"/>
          </a:solidFill>
          <a:ln/>
        </p:spPr>
      </p:sp>
      <p:sp>
        <p:nvSpPr>
          <p:cNvPr id="13" name="Shape 10"/>
          <p:cNvSpPr/>
          <p:nvPr/>
        </p:nvSpPr>
        <p:spPr>
          <a:xfrm>
            <a:off x="827484" y="5174456"/>
            <a:ext cx="480536" cy="480536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2383" y="5246489"/>
            <a:ext cx="190738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600" dirty="0"/>
          </a:p>
        </p:txBody>
      </p:sp>
      <p:sp>
        <p:nvSpPr>
          <p:cNvPr id="15" name="Text 12"/>
          <p:cNvSpPr/>
          <p:nvPr/>
        </p:nvSpPr>
        <p:spPr>
          <a:xfrm>
            <a:off x="2242423" y="5147667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비동기 I/O 실행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2242423" y="5626060"/>
            <a:ext cx="6154103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I/O 작업이 완료되면 콜백 함수 호출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1277541" y="6860024"/>
            <a:ext cx="747474" cy="30480"/>
          </a:xfrm>
          <a:prstGeom prst="roundRect">
            <a:avLst>
              <a:gd name="adj" fmla="val 294301"/>
            </a:avLst>
          </a:prstGeom>
          <a:solidFill>
            <a:srgbClr val="B2D4E5"/>
          </a:solidFill>
          <a:ln/>
        </p:spPr>
      </p:sp>
      <p:sp>
        <p:nvSpPr>
          <p:cNvPr id="18" name="Shape 15"/>
          <p:cNvSpPr/>
          <p:nvPr/>
        </p:nvSpPr>
        <p:spPr>
          <a:xfrm>
            <a:off x="827484" y="6634996"/>
            <a:ext cx="480536" cy="480536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72503" y="6707029"/>
            <a:ext cx="190381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600" dirty="0"/>
          </a:p>
        </p:txBody>
      </p:sp>
      <p:sp>
        <p:nvSpPr>
          <p:cNvPr id="20" name="Text 17"/>
          <p:cNvSpPr/>
          <p:nvPr/>
        </p:nvSpPr>
        <p:spPr>
          <a:xfrm>
            <a:off x="2242423" y="6608207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콜백 함수 실행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2242423" y="7086600"/>
            <a:ext cx="6154103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이벤트 루프는 콜백 함수를 실행하여 응답 생성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21118"/>
            <a:ext cx="735996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Node.js의 핵심 모듈 이해하기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240553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모듈화를 통해 코드 재사용 및 관리 용이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02359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핵심 모듈은 Node.js의 기본 기능 제공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3641646"/>
            <a:ext cx="7556421" cy="3266837"/>
          </a:xfrm>
          <a:prstGeom prst="roundRect">
            <a:avLst>
              <a:gd name="adj" fmla="val 291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287810" y="3649266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514624" y="379297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모듈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9024" y="379297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설명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7810" y="4299585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514624" y="444329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289024" y="444329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파일 시스템 조작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949904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4624" y="509361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http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289024" y="509361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 서버 구축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7810" y="5600224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6514624" y="574393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0289024" y="574393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네트워크 통신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6287810" y="6250543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6514624" y="639425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url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10289024" y="639425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URL 파싱 및 조작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672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68" y="2924056"/>
            <a:ext cx="5015865" cy="23825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44816" y="517327"/>
            <a:ext cx="6104334" cy="617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다양한 Node.js 예제 살펴보기</a:t>
            </a:r>
            <a:endParaRPr lang="en-US" sz="3850" dirty="0"/>
          </a:p>
        </p:txBody>
      </p:sp>
      <p:sp>
        <p:nvSpPr>
          <p:cNvPr id="5" name="Text 1"/>
          <p:cNvSpPr/>
          <p:nvPr/>
        </p:nvSpPr>
        <p:spPr>
          <a:xfrm>
            <a:off x="6144816" y="1416844"/>
            <a:ext cx="782716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 서버, API, CLI 애플리케이션 개발 예시</a:t>
            </a:r>
            <a:endParaRPr lang="en-US" sz="1450" dirty="0"/>
          </a:p>
        </p:txBody>
      </p:sp>
      <p:sp>
        <p:nvSpPr>
          <p:cNvPr id="6" name="Text 2"/>
          <p:cNvSpPr/>
          <p:nvPr/>
        </p:nvSpPr>
        <p:spPr>
          <a:xfrm>
            <a:off x="6144816" y="1929408"/>
            <a:ext cx="782716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실제 프로젝트에서 활용되는 다양한 코드 예시 제공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816" y="2441972"/>
            <a:ext cx="470297" cy="47029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44816" y="3100388"/>
            <a:ext cx="246947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웹 서버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6144816" y="3521869"/>
            <a:ext cx="782716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 페이지 제공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4816" y="4387215"/>
            <a:ext cx="470297" cy="47029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44816" y="5045631"/>
            <a:ext cx="246947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API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6144816" y="5467112"/>
            <a:ext cx="782716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 교환</a:t>
            </a:r>
            <a:endParaRPr lang="en-US" sz="14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4816" y="6332458"/>
            <a:ext cx="470297" cy="47029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44816" y="6990874"/>
            <a:ext cx="246947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CLI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6144816" y="7412355"/>
            <a:ext cx="782716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명령줄 인터페이스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" y="2998470"/>
            <a:ext cx="3611880" cy="22326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11133" y="570905"/>
            <a:ext cx="6719649" cy="679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Node.js의 개발 환경 구축하기</a:t>
            </a:r>
            <a:endParaRPr lang="en-US" sz="4250" dirty="0"/>
          </a:p>
        </p:txBody>
      </p:sp>
      <p:sp>
        <p:nvSpPr>
          <p:cNvPr id="5" name="Text 1"/>
          <p:cNvSpPr/>
          <p:nvPr/>
        </p:nvSpPr>
        <p:spPr>
          <a:xfrm>
            <a:off x="6211133" y="1560909"/>
            <a:ext cx="76945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설치 및 개발 도구 설정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6211133" y="2125028"/>
            <a:ext cx="76945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개발 환경 설정을 통해 프로젝트 시작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133" y="2689146"/>
            <a:ext cx="1035368" cy="165651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57016" y="2896195"/>
            <a:ext cx="2717840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설치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557016" y="3360063"/>
            <a:ext cx="6348651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공식 웹사이트에서 다운로드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133" y="4345662"/>
            <a:ext cx="1035368" cy="165651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57016" y="4552712"/>
            <a:ext cx="2717840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패키지 관리자 설치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557016" y="5016579"/>
            <a:ext cx="6348651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npm(Node Package Manager) 설치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1133" y="6002179"/>
            <a:ext cx="1035368" cy="165651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57016" y="6209228"/>
            <a:ext cx="2717840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텍스트 에디터 선택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7557016" y="6673096"/>
            <a:ext cx="6348651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 Studio Code, Atom 등 사용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20014"/>
            <a:ext cx="900291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Node.js로 웹 어플리케이션 개발하기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2179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 서버 구축 및 API 개발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359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동적인 웹 콘텐츠 생성 및 데이터 관리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808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Express.js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527970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 프레임워크, 라우팅, 미들웨어 제공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46808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MongoDB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5332928" y="527970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NoSQL 데이터베이스, 문서 기반 저장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46808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React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9872067" y="527970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JavaScript 라이브러리, 사용자 인터페이스 개발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9689"/>
            <a:ext cx="681228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Node.js의 미래와 발전 방향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240411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IoT, 엣지 컴퓨팅 분야 적용 확대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0221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 개발 기술의 지속적인 발전과 함께 성장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3640217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224" y="3874651"/>
            <a:ext cx="299299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Serverless Computing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028224" y="4382810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서버 관리 없이 코드 실행 가능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3640217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919901" y="387465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WebAssembly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4919901" y="4382810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다양한 언어로 작성된 코드 실행 지원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69863"/>
            <a:ext cx="7556421" cy="1339929"/>
          </a:xfrm>
          <a:prstGeom prst="roundRect">
            <a:avLst>
              <a:gd name="adj" fmla="val 71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28224" y="580429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및 머신러닝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028224" y="631245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기반 AI 애플리케이션 개발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PptxGenJS</ep:Company>
  <ep:Words>304</ep:Words>
  <ep:PresentationFormat>On-screen Show (16:9)</ep:PresentationFormat>
  <ep:Paragraphs>81</ep:Paragraphs>
  <ep:Slides>8</ep:Slides>
  <ep:Notes>8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ep:HeadingPairs>
  <ep:TitlesOfParts>
    <vt:vector size="9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2024-11-11T12:43:50.000</dcterms:created>
  <dc:creator>PptxGenJS</dc:creator>
  <cp:lastModifiedBy>Won</cp:lastModifiedBy>
  <dcterms:modified xsi:type="dcterms:W3CDTF">2024-11-11T15:03:22.562</dcterms:modified>
  <cp:revision>2</cp:revision>
  <dc:subject>PptxGenJS Presentation</dc:subject>
  <dc:title>PptxGenJS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